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6" r:id="rId2"/>
    <p:sldId id="262" r:id="rId3"/>
    <p:sldId id="263" r:id="rId4"/>
    <p:sldId id="264" r:id="rId5"/>
    <p:sldId id="257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0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0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760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06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9585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85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854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6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6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73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0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0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8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8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16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6D356F1A-690D-401E-8CF3-E4686CDFE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398A7BA-9279-4363-9D59-238782AB6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57608" y="228600"/>
            <a:ext cx="2851523" cy="6638625"/>
            <a:chOff x="2487613" y="285750"/>
            <a:chExt cx="2428875" cy="5654676"/>
          </a:xfrm>
        </p:grpSpPr>
        <p:sp>
          <p:nvSpPr>
            <p:cNvPr id="60" name="Freeform 11">
              <a:extLst>
                <a:ext uri="{FF2B5EF4-FFF2-40B4-BE49-F238E27FC236}">
                  <a16:creationId xmlns:a16="http://schemas.microsoft.com/office/drawing/2014/main" id="{8ACCBEEF-7085-4833-8335-E4613C0A1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1" name="Freeform 12">
              <a:extLst>
                <a:ext uri="{FF2B5EF4-FFF2-40B4-BE49-F238E27FC236}">
                  <a16:creationId xmlns:a16="http://schemas.microsoft.com/office/drawing/2014/main" id="{B39C0EC5-6C91-409A-AB3F-D66AF23E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2" name="Freeform 13">
              <a:extLst>
                <a:ext uri="{FF2B5EF4-FFF2-40B4-BE49-F238E27FC236}">
                  <a16:creationId xmlns:a16="http://schemas.microsoft.com/office/drawing/2014/main" id="{4D4A9340-30CF-474C-AC93-3E9048DFE9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3" name="Freeform 14">
              <a:extLst>
                <a:ext uri="{FF2B5EF4-FFF2-40B4-BE49-F238E27FC236}">
                  <a16:creationId xmlns:a16="http://schemas.microsoft.com/office/drawing/2014/main" id="{C2D90565-D660-46B2-B574-5A6E37C8B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4" name="Freeform 15">
              <a:extLst>
                <a:ext uri="{FF2B5EF4-FFF2-40B4-BE49-F238E27FC236}">
                  <a16:creationId xmlns:a16="http://schemas.microsoft.com/office/drawing/2014/main" id="{4ADDF1F8-3D32-49F9-8A53-B01C2D92CC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5" name="Freeform 16">
              <a:extLst>
                <a:ext uri="{FF2B5EF4-FFF2-40B4-BE49-F238E27FC236}">
                  <a16:creationId xmlns:a16="http://schemas.microsoft.com/office/drawing/2014/main" id="{DD712377-DF82-454C-8AF4-CA681129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6" name="Freeform 17">
              <a:extLst>
                <a:ext uri="{FF2B5EF4-FFF2-40B4-BE49-F238E27FC236}">
                  <a16:creationId xmlns:a16="http://schemas.microsoft.com/office/drawing/2014/main" id="{694E1871-CC0E-4704-902D-A324F58E4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7" name="Freeform 18">
              <a:extLst>
                <a:ext uri="{FF2B5EF4-FFF2-40B4-BE49-F238E27FC236}">
                  <a16:creationId xmlns:a16="http://schemas.microsoft.com/office/drawing/2014/main" id="{6CEE1CA2-8DDF-468B-B5E5-B584B84BD6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8" name="Freeform 19">
              <a:extLst>
                <a:ext uri="{FF2B5EF4-FFF2-40B4-BE49-F238E27FC236}">
                  <a16:creationId xmlns:a16="http://schemas.microsoft.com/office/drawing/2014/main" id="{AAA4172B-3921-482A-ABEF-E70C9242A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9" name="Freeform 20">
              <a:extLst>
                <a:ext uri="{FF2B5EF4-FFF2-40B4-BE49-F238E27FC236}">
                  <a16:creationId xmlns:a16="http://schemas.microsoft.com/office/drawing/2014/main" id="{6D277B64-E367-442D-B59F-993A45856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0" name="Freeform 21">
              <a:extLst>
                <a:ext uri="{FF2B5EF4-FFF2-40B4-BE49-F238E27FC236}">
                  <a16:creationId xmlns:a16="http://schemas.microsoft.com/office/drawing/2014/main" id="{B4BA4199-8677-44FF-BD30-63130A0F5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1" name="Freeform 22">
              <a:extLst>
                <a:ext uri="{FF2B5EF4-FFF2-40B4-BE49-F238E27FC236}">
                  <a16:creationId xmlns:a16="http://schemas.microsoft.com/office/drawing/2014/main" id="{A890CEB5-09DD-4185-9405-A39BA6405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B88DAD3-AF6F-4D6C-8512-7239A69A4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84823" y="-786"/>
            <a:ext cx="2356675" cy="6854040"/>
            <a:chOff x="6627813" y="194833"/>
            <a:chExt cx="1952625" cy="5678918"/>
          </a:xfrm>
        </p:grpSpPr>
        <p:sp>
          <p:nvSpPr>
            <p:cNvPr id="74" name="Freeform 27">
              <a:extLst>
                <a:ext uri="{FF2B5EF4-FFF2-40B4-BE49-F238E27FC236}">
                  <a16:creationId xmlns:a16="http://schemas.microsoft.com/office/drawing/2014/main" id="{1BA39A29-3A4E-4822-A540-9AD6ACCBA9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5" name="Freeform 28">
              <a:extLst>
                <a:ext uri="{FF2B5EF4-FFF2-40B4-BE49-F238E27FC236}">
                  <a16:creationId xmlns:a16="http://schemas.microsoft.com/office/drawing/2014/main" id="{B2ACACE6-15B3-4FAF-AA08-E1006B3FD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6" name="Freeform 29">
              <a:extLst>
                <a:ext uri="{FF2B5EF4-FFF2-40B4-BE49-F238E27FC236}">
                  <a16:creationId xmlns:a16="http://schemas.microsoft.com/office/drawing/2014/main" id="{1F9A4D9A-69F4-4FEC-B0DE-DD76F476E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7" name="Freeform 30">
              <a:extLst>
                <a:ext uri="{FF2B5EF4-FFF2-40B4-BE49-F238E27FC236}">
                  <a16:creationId xmlns:a16="http://schemas.microsoft.com/office/drawing/2014/main" id="{E92DC9B5-F16D-4C41-824C-822DE7AA0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8" name="Freeform 31">
              <a:extLst>
                <a:ext uri="{FF2B5EF4-FFF2-40B4-BE49-F238E27FC236}">
                  <a16:creationId xmlns:a16="http://schemas.microsoft.com/office/drawing/2014/main" id="{E737D559-8865-4000-A777-792FF6754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9" name="Freeform 32">
              <a:extLst>
                <a:ext uri="{FF2B5EF4-FFF2-40B4-BE49-F238E27FC236}">
                  <a16:creationId xmlns:a16="http://schemas.microsoft.com/office/drawing/2014/main" id="{B1C2147A-442E-40A4-8A97-FF053B9D2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0" name="Freeform 33">
              <a:extLst>
                <a:ext uri="{FF2B5EF4-FFF2-40B4-BE49-F238E27FC236}">
                  <a16:creationId xmlns:a16="http://schemas.microsoft.com/office/drawing/2014/main" id="{B138F17C-6D47-4F1B-BE44-4A47FBCFF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1" name="Freeform 34">
              <a:extLst>
                <a:ext uri="{FF2B5EF4-FFF2-40B4-BE49-F238E27FC236}">
                  <a16:creationId xmlns:a16="http://schemas.microsoft.com/office/drawing/2014/main" id="{1BCD5498-C801-426F-9CDD-B84178E72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2" name="Freeform 35">
              <a:extLst>
                <a:ext uri="{FF2B5EF4-FFF2-40B4-BE49-F238E27FC236}">
                  <a16:creationId xmlns:a16="http://schemas.microsoft.com/office/drawing/2014/main" id="{6DB0639C-39E0-4218-B7D1-0408D870F4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3" name="Freeform 36">
              <a:extLst>
                <a:ext uri="{FF2B5EF4-FFF2-40B4-BE49-F238E27FC236}">
                  <a16:creationId xmlns:a16="http://schemas.microsoft.com/office/drawing/2014/main" id="{72715634-CCEA-4B5D-94D7-E2C090EA18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4" name="Freeform 37">
              <a:extLst>
                <a:ext uri="{FF2B5EF4-FFF2-40B4-BE49-F238E27FC236}">
                  <a16:creationId xmlns:a16="http://schemas.microsoft.com/office/drawing/2014/main" id="{6BE08C78-1349-4408-8CE2-ED20F3244D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5" name="Freeform 38">
              <a:extLst>
                <a:ext uri="{FF2B5EF4-FFF2-40B4-BE49-F238E27FC236}">
                  <a16:creationId xmlns:a16="http://schemas.microsoft.com/office/drawing/2014/main" id="{642D5BF8-EF6C-43FC-947B-698688211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6DC9BAF1-A8EF-43CA-856D-52F98A73E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3822" y="2598176"/>
            <a:ext cx="5681134" cy="1234081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nl-NL" sz="3200" dirty="0"/>
              <a:t>Socialisatie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20AC36-79EB-43ED-AE88-985C35D79A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9407" y="4041858"/>
            <a:ext cx="5681134" cy="112628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nl-NL" sz="2400" dirty="0"/>
              <a:t>Wat zit in mijn genen?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Wat heb ik van mezelf?</a:t>
            </a:r>
          </a:p>
          <a:p>
            <a:pPr>
              <a:lnSpc>
                <a:spcPct val="90000"/>
              </a:lnSpc>
            </a:pPr>
            <a:r>
              <a:rPr lang="nl-NL" sz="2400" dirty="0"/>
              <a:t>Wat heb ik van mijn omgeving?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841A10E-0F0E-4596-8888-870D70925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57599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Freeform 33">
            <a:extLst>
              <a:ext uri="{FF2B5EF4-FFF2-40B4-BE49-F238E27FC236}">
                <a16:creationId xmlns:a16="http://schemas.microsoft.com/office/drawing/2014/main" id="{29B1E55C-E51F-4093-A2A8-137C3E9014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57599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5D88F1-97F9-486F-9396-B6C7D1480A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84" r="48222"/>
          <a:stretch/>
        </p:blipFill>
        <p:spPr>
          <a:xfrm>
            <a:off x="-2650" y="10"/>
            <a:ext cx="3681047" cy="6857990"/>
          </a:xfrm>
          <a:prstGeom prst="rect">
            <a:avLst/>
          </a:prstGeom>
        </p:spPr>
      </p:pic>
      <p:sp>
        <p:nvSpPr>
          <p:cNvPr id="24" name="Tekstvak 23">
            <a:extLst>
              <a:ext uri="{FF2B5EF4-FFF2-40B4-BE49-F238E27FC236}">
                <a16:creationId xmlns:a16="http://schemas.microsoft.com/office/drawing/2014/main" id="{DF15E445-74A2-40A0-BB05-967A62BBD88F}"/>
              </a:ext>
            </a:extLst>
          </p:cNvPr>
          <p:cNvSpPr txBox="1"/>
          <p:nvPr/>
        </p:nvSpPr>
        <p:spPr>
          <a:xfrm>
            <a:off x="6315506" y="553229"/>
            <a:ext cx="3001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400" dirty="0"/>
              <a:t>Vandaag: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223CC941-A741-4C18-A239-73DE1AFA3F13}"/>
              </a:ext>
            </a:extLst>
          </p:cNvPr>
          <p:cNvSpPr txBox="1"/>
          <p:nvPr/>
        </p:nvSpPr>
        <p:spPr>
          <a:xfrm>
            <a:off x="5903822" y="1565613"/>
            <a:ext cx="42033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nl-NL" sz="3200" dirty="0"/>
              <a:t>Introduceer jezelf</a:t>
            </a:r>
          </a:p>
          <a:p>
            <a:r>
              <a:rPr lang="nl-NL" sz="3200" dirty="0"/>
              <a:t>     met je foto</a:t>
            </a:r>
          </a:p>
        </p:txBody>
      </p:sp>
    </p:spTree>
    <p:extLst>
      <p:ext uri="{BB962C8B-B14F-4D97-AF65-F5344CB8AC3E}">
        <p14:creationId xmlns:p14="http://schemas.microsoft.com/office/powerpoint/2010/main" val="89653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CBA1B956-3911-4707-946E-32EF5084C879}"/>
              </a:ext>
            </a:extLst>
          </p:cNvPr>
          <p:cNvSpPr/>
          <p:nvPr/>
        </p:nvSpPr>
        <p:spPr>
          <a:xfrm>
            <a:off x="2114550" y="1228397"/>
            <a:ext cx="95821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rgbClr val="202833"/>
                </a:solidFill>
                <a:latin typeface="muli"/>
              </a:rPr>
              <a:t>Socialisatie</a:t>
            </a:r>
            <a:r>
              <a:rPr lang="nl-NL" sz="2800" dirty="0">
                <a:solidFill>
                  <a:srgbClr val="202833"/>
                </a:solidFill>
                <a:latin typeface="muli"/>
              </a:rPr>
              <a:t> is</a:t>
            </a:r>
          </a:p>
          <a:p>
            <a:endParaRPr lang="nl-NL" sz="2800" dirty="0">
              <a:solidFill>
                <a:srgbClr val="202833"/>
              </a:solidFill>
              <a:latin typeface="muli"/>
            </a:endParaRPr>
          </a:p>
          <a:p>
            <a:r>
              <a:rPr lang="nl-NL" sz="2800" dirty="0">
                <a:solidFill>
                  <a:srgbClr val="202833"/>
                </a:solidFill>
                <a:latin typeface="muli"/>
              </a:rPr>
              <a:t>Het proces waarbij iemand – bewust en onbewust – de waarden, normen en andere cultuurkenmerken van zijn groep krijgt aangeleerd. </a:t>
            </a:r>
          </a:p>
          <a:p>
            <a:endParaRPr lang="nl-NL" sz="2800" dirty="0">
              <a:solidFill>
                <a:srgbClr val="202833"/>
              </a:solidFill>
              <a:latin typeface="muli"/>
            </a:endParaRPr>
          </a:p>
          <a:p>
            <a:r>
              <a:rPr lang="nl-NL" sz="2800" dirty="0">
                <a:solidFill>
                  <a:srgbClr val="202833"/>
                </a:solidFill>
                <a:latin typeface="muli"/>
              </a:rPr>
              <a:t>Het maakt deel uit van de opvoeding en daarmee word je ingelijfd in de maatschappij om daarbinnen te kunnen functioneren.</a:t>
            </a:r>
            <a:br>
              <a:rPr lang="nl-NL" sz="2800" dirty="0"/>
            </a:b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97413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72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3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4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5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6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86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7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8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9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0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1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0A49DBF6-EFB7-4E8B-B446-D8068ED502C5}"/>
              </a:ext>
            </a:extLst>
          </p:cNvPr>
          <p:cNvSpPr/>
          <p:nvPr/>
        </p:nvSpPr>
        <p:spPr>
          <a:xfrm>
            <a:off x="1687669" y="624110"/>
            <a:ext cx="6084731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200" b="1" cap="none" spc="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Jouw</a:t>
            </a:r>
            <a:r>
              <a:rPr lang="en-US" sz="32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3200" b="1" cap="none" spc="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socialisatie</a:t>
            </a:r>
            <a:r>
              <a:rPr lang="en-US" sz="32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3200" b="1" cap="none" spc="0" dirty="0" err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gaat</a:t>
            </a:r>
            <a:r>
              <a:rPr lang="en-US" sz="32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over: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45E0CBA-90E2-4D56-866A-2EB901B91A1D}"/>
              </a:ext>
            </a:extLst>
          </p:cNvPr>
          <p:cNvSpPr txBox="1"/>
          <p:nvPr/>
        </p:nvSpPr>
        <p:spPr>
          <a:xfrm>
            <a:off x="1597856" y="1981863"/>
            <a:ext cx="4140772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sz="2400" b="1" dirty="0">
                <a:solidFill>
                  <a:srgbClr val="000000"/>
                </a:solidFill>
              </a:rPr>
              <a:t>Wie </a:t>
            </a:r>
            <a:r>
              <a:rPr lang="en-US" sz="2400" b="1" dirty="0" err="1">
                <a:solidFill>
                  <a:srgbClr val="000000"/>
                </a:solidFill>
              </a:rPr>
              <a:t>stonden</a:t>
            </a:r>
            <a:r>
              <a:rPr lang="en-US" sz="2400" b="1" dirty="0">
                <a:solidFill>
                  <a:srgbClr val="000000"/>
                </a:solidFill>
              </a:rPr>
              <a:t> er </a:t>
            </a:r>
            <a:r>
              <a:rPr lang="en-US" sz="2400" b="1" dirty="0" err="1">
                <a:solidFill>
                  <a:srgbClr val="000000"/>
                </a:solidFill>
              </a:rPr>
              <a:t>tijdens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jouw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leven</a:t>
            </a:r>
            <a:r>
              <a:rPr lang="en-US" sz="2400" b="1" dirty="0">
                <a:solidFill>
                  <a:srgbClr val="000000"/>
                </a:solidFill>
              </a:rPr>
              <a:t> tot nu toe het </a:t>
            </a:r>
            <a:r>
              <a:rPr lang="en-US" sz="2400" b="1" dirty="0" err="1">
                <a:solidFill>
                  <a:srgbClr val="000000"/>
                </a:solidFill>
              </a:rPr>
              <a:t>dichtst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bij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jou</a:t>
            </a:r>
            <a:r>
              <a:rPr lang="en-US" sz="2400" b="1" dirty="0">
                <a:solidFill>
                  <a:srgbClr val="000000"/>
                </a:solidFill>
              </a:rPr>
              <a:t>?</a:t>
            </a: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sz="2400" b="1" dirty="0" err="1">
                <a:solidFill>
                  <a:srgbClr val="000000"/>
                </a:solidFill>
              </a:rPr>
              <a:t>Zijn</a:t>
            </a:r>
            <a:r>
              <a:rPr lang="en-US" sz="2400" b="1" dirty="0">
                <a:solidFill>
                  <a:srgbClr val="000000"/>
                </a:solidFill>
              </a:rPr>
              <a:t> er </a:t>
            </a:r>
            <a:r>
              <a:rPr lang="en-US" sz="2400" b="1" dirty="0" err="1">
                <a:solidFill>
                  <a:srgbClr val="000000"/>
                </a:solidFill>
              </a:rPr>
              <a:t>verschuivingen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geweest</a:t>
            </a:r>
            <a:r>
              <a:rPr lang="en-US" sz="2400" b="1" dirty="0">
                <a:solidFill>
                  <a:srgbClr val="000000"/>
                </a:solidFill>
              </a:rPr>
              <a:t> in </a:t>
            </a:r>
            <a:r>
              <a:rPr lang="en-US" sz="2400" b="1" dirty="0" err="1">
                <a:solidFill>
                  <a:srgbClr val="000000"/>
                </a:solidFill>
              </a:rPr>
              <a:t>wie</a:t>
            </a:r>
            <a:r>
              <a:rPr lang="en-US" sz="2400" b="1" dirty="0">
                <a:solidFill>
                  <a:srgbClr val="000000"/>
                </a:solidFill>
              </a:rPr>
              <a:t> er het </a:t>
            </a:r>
            <a:r>
              <a:rPr lang="en-US" sz="2400" b="1" dirty="0" err="1">
                <a:solidFill>
                  <a:srgbClr val="000000"/>
                </a:solidFill>
              </a:rPr>
              <a:t>dichtst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bij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jou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stonden</a:t>
            </a:r>
            <a:r>
              <a:rPr lang="en-US" sz="2400" b="1" dirty="0">
                <a:solidFill>
                  <a:srgbClr val="000000"/>
                </a:solidFill>
              </a:rPr>
              <a:t>?</a:t>
            </a: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sz="2400" b="1" dirty="0">
                <a:solidFill>
                  <a:srgbClr val="000000"/>
                </a:solidFill>
              </a:rPr>
              <a:t>Wat </a:t>
            </a:r>
            <a:r>
              <a:rPr lang="en-US" sz="2400" b="1" dirty="0" err="1">
                <a:solidFill>
                  <a:srgbClr val="000000"/>
                </a:solidFill>
              </a:rPr>
              <a:t>hebben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zij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voor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invloed</a:t>
            </a:r>
            <a:r>
              <a:rPr lang="en-US" sz="2400" b="1" dirty="0">
                <a:solidFill>
                  <a:srgbClr val="000000"/>
                </a:solidFill>
              </a:rPr>
              <a:t> op wat </a:t>
            </a:r>
            <a:r>
              <a:rPr lang="en-US" sz="2400" b="1" dirty="0" err="1">
                <a:solidFill>
                  <a:srgbClr val="000000"/>
                </a:solidFill>
              </a:rPr>
              <a:t>jij</a:t>
            </a:r>
            <a:r>
              <a:rPr lang="en-US" sz="2400" b="1" dirty="0">
                <a:solidFill>
                  <a:srgbClr val="000000"/>
                </a:solidFill>
              </a:rPr>
              <a:t> nu </a:t>
            </a:r>
            <a:r>
              <a:rPr lang="en-US" sz="2400" b="1" dirty="0" err="1">
                <a:solidFill>
                  <a:srgbClr val="000000"/>
                </a:solidFill>
              </a:rPr>
              <a:t>voelt</a:t>
            </a:r>
            <a:r>
              <a:rPr lang="en-US" sz="2400" b="1" dirty="0">
                <a:solidFill>
                  <a:srgbClr val="000000"/>
                </a:solidFill>
              </a:rPr>
              <a:t>, </a:t>
            </a:r>
            <a:r>
              <a:rPr lang="en-US" sz="2400" b="1" dirty="0" err="1">
                <a:solidFill>
                  <a:srgbClr val="000000"/>
                </a:solidFill>
              </a:rPr>
              <a:t>denkt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en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vindt</a:t>
            </a:r>
            <a:r>
              <a:rPr lang="en-US" sz="2400" b="1" dirty="0">
                <a:solidFill>
                  <a:srgbClr val="000000"/>
                </a:solidFill>
              </a:rPr>
              <a:t>?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dirty="0">
              <a:solidFill>
                <a:srgbClr val="000000"/>
              </a:solidFill>
            </a:endParaRPr>
          </a:p>
          <a:p>
            <a:pPr marL="285750" indent="-28575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 descr="Positief En Negatief Concept Stock Foto - Image of lijn, evaluatie:  132970476">
            <a:extLst>
              <a:ext uri="{FF2B5EF4-FFF2-40B4-BE49-F238E27FC236}">
                <a16:creationId xmlns:a16="http://schemas.microsoft.com/office/drawing/2014/main" id="{33278613-25EF-4FA7-9977-5709D6673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34957" y="1942464"/>
            <a:ext cx="5451627" cy="394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47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02864F81-6A21-4715-BDB2-EA7BA7411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02641" y="1021080"/>
            <a:ext cx="6421120" cy="481584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35B0D342-1ADF-45F8-BFA4-F0172D450671}"/>
              </a:ext>
            </a:extLst>
          </p:cNvPr>
          <p:cNvSpPr txBox="1"/>
          <p:nvPr/>
        </p:nvSpPr>
        <p:spPr>
          <a:xfrm>
            <a:off x="6929021" y="1412240"/>
            <a:ext cx="526297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Welke vrienden en familie</a:t>
            </a:r>
          </a:p>
          <a:p>
            <a:r>
              <a:rPr lang="nl-NL" sz="2400" dirty="0"/>
              <a:t>Schrijf jij in het witte gedeelte</a:t>
            </a:r>
          </a:p>
          <a:p>
            <a:r>
              <a:rPr lang="nl-NL" sz="2400" dirty="0"/>
              <a:t>Dicht bij IK?</a:t>
            </a:r>
          </a:p>
          <a:p>
            <a:endParaRPr lang="nl-NL" sz="2400" dirty="0"/>
          </a:p>
          <a:p>
            <a:r>
              <a:rPr lang="nl-NL" sz="2400" dirty="0"/>
              <a:t>Welke vrienden/ familie in de </a:t>
            </a:r>
          </a:p>
          <a:p>
            <a:r>
              <a:rPr lang="nl-NL" sz="2400" dirty="0"/>
              <a:t>Cirkel iets verder weg?</a:t>
            </a:r>
          </a:p>
          <a:p>
            <a:endParaRPr lang="nl-NL" sz="2400" dirty="0"/>
          </a:p>
          <a:p>
            <a:r>
              <a:rPr lang="nl-NL" sz="2400" dirty="0"/>
              <a:t>Welke kennissen nog verder weg?</a:t>
            </a:r>
          </a:p>
          <a:p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Wat is hun invloed op jouw</a:t>
            </a:r>
          </a:p>
          <a:p>
            <a:r>
              <a:rPr lang="nl-NL" sz="2400" dirty="0"/>
              <a:t>Denken en gevoel?</a:t>
            </a:r>
          </a:p>
        </p:txBody>
      </p:sp>
    </p:spTree>
    <p:extLst>
      <p:ext uri="{BB962C8B-B14F-4D97-AF65-F5344CB8AC3E}">
        <p14:creationId xmlns:p14="http://schemas.microsoft.com/office/powerpoint/2010/main" val="17898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>
            <a:extLst>
              <a:ext uri="{FF2B5EF4-FFF2-40B4-BE49-F238E27FC236}">
                <a16:creationId xmlns:a16="http://schemas.microsoft.com/office/drawing/2014/main" id="{C386BA4C-5250-4527-A075-757E9F006186}"/>
              </a:ext>
            </a:extLst>
          </p:cNvPr>
          <p:cNvSpPr txBox="1"/>
          <p:nvPr/>
        </p:nvSpPr>
        <p:spPr>
          <a:xfrm>
            <a:off x="1418277" y="1684482"/>
            <a:ext cx="769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Nature = je natuur, wat zit er in je genen? </a:t>
            </a:r>
          </a:p>
          <a:p>
            <a:r>
              <a:rPr lang="nl-NL" dirty="0" err="1"/>
              <a:t>Nurture</a:t>
            </a:r>
            <a:r>
              <a:rPr lang="nl-NL" dirty="0"/>
              <a:t> = opvoeding en cultuur: wat heb je aangeleerd in je leven?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BF15619-E8DC-46F7-BF9A-EA79CECF3D8C}"/>
              </a:ext>
            </a:extLst>
          </p:cNvPr>
          <p:cNvSpPr txBox="1"/>
          <p:nvPr/>
        </p:nvSpPr>
        <p:spPr>
          <a:xfrm>
            <a:off x="1820607" y="3006410"/>
            <a:ext cx="4354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Zijn slechte gewoontes aangeboren?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C37247B-CE49-49BB-83D3-B2E8F20C1E1D}"/>
              </a:ext>
            </a:extLst>
          </p:cNvPr>
          <p:cNvSpPr txBox="1"/>
          <p:nvPr/>
        </p:nvSpPr>
        <p:spPr>
          <a:xfrm>
            <a:off x="5915025" y="3644681"/>
            <a:ext cx="4987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Ben je als meisje anders dan een jongen of</a:t>
            </a:r>
          </a:p>
          <a:p>
            <a:r>
              <a:rPr lang="nl-NL" dirty="0">
                <a:solidFill>
                  <a:srgbClr val="0070C0"/>
                </a:solidFill>
              </a:rPr>
              <a:t>is dat maar aangeleerd?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634AAF9-F275-4FE7-AA9E-C24197A54FA0}"/>
              </a:ext>
            </a:extLst>
          </p:cNvPr>
          <p:cNvSpPr txBox="1"/>
          <p:nvPr/>
        </p:nvSpPr>
        <p:spPr>
          <a:xfrm>
            <a:off x="6096000" y="5935325"/>
            <a:ext cx="434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7030A0"/>
                </a:solidFill>
              </a:rPr>
              <a:t>Is jouw vrolijke karakter aangeboren?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075CA41-A8C5-434C-9FE9-4C5915C7B9C1}"/>
              </a:ext>
            </a:extLst>
          </p:cNvPr>
          <p:cNvSpPr txBox="1"/>
          <p:nvPr/>
        </p:nvSpPr>
        <p:spPr>
          <a:xfrm>
            <a:off x="2211132" y="4790003"/>
            <a:ext cx="5540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00B050"/>
                </a:solidFill>
              </a:rPr>
              <a:t>Heb je nou eenmaal een bepaalde intelligentie</a:t>
            </a:r>
          </a:p>
          <a:p>
            <a:r>
              <a:rPr lang="nl-NL" dirty="0">
                <a:solidFill>
                  <a:srgbClr val="00B050"/>
                </a:solidFill>
              </a:rPr>
              <a:t>of is daar in de opvoeding iets aan te doen?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BB0F6947-CCBB-4D48-91F3-7E92551C1F31}"/>
              </a:ext>
            </a:extLst>
          </p:cNvPr>
          <p:cNvSpPr/>
          <p:nvPr/>
        </p:nvSpPr>
        <p:spPr>
          <a:xfrm>
            <a:off x="1418277" y="409501"/>
            <a:ext cx="93554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 wat heb je van jezelf???</a:t>
            </a:r>
          </a:p>
        </p:txBody>
      </p:sp>
    </p:spTree>
    <p:extLst>
      <p:ext uri="{BB962C8B-B14F-4D97-AF65-F5344CB8AC3E}">
        <p14:creationId xmlns:p14="http://schemas.microsoft.com/office/powerpoint/2010/main" val="333140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8C7A3BE-5308-42B4-8279-B3DA9A51E499}"/>
              </a:ext>
            </a:extLst>
          </p:cNvPr>
          <p:cNvSpPr txBox="1"/>
          <p:nvPr/>
        </p:nvSpPr>
        <p:spPr>
          <a:xfrm>
            <a:off x="1533525" y="1066800"/>
            <a:ext cx="1059136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Nature of </a:t>
            </a:r>
            <a:r>
              <a:rPr lang="nl-NL" sz="2400" b="1" dirty="0" err="1"/>
              <a:t>nurture</a:t>
            </a:r>
            <a:r>
              <a:rPr lang="nl-NL" sz="2400" b="1" dirty="0"/>
              <a:t>? Of van allebei een beetje? En hoe dan?</a:t>
            </a:r>
          </a:p>
          <a:p>
            <a:r>
              <a:rPr lang="nl-NL" sz="2400" b="1" dirty="0"/>
              <a:t>Bespreek dit over de volgende onderwerpen:</a:t>
            </a:r>
          </a:p>
          <a:p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Intelligentie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Typisch een meisje of een jongen?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Karaktereigenschappen, zoals openheid, contact maken,</a:t>
            </a:r>
          </a:p>
          <a:p>
            <a:r>
              <a:rPr lang="nl-NL" dirty="0"/>
              <a:t>      Expressief of niet</a:t>
            </a:r>
          </a:p>
          <a:p>
            <a:endParaRPr lang="nl-NL" dirty="0"/>
          </a:p>
          <a:p>
            <a:pPr marL="342900" indent="-342900">
              <a:buAutoNum type="arabicPeriod" startAt="4"/>
            </a:pPr>
            <a:r>
              <a:rPr lang="nl-NL" dirty="0"/>
              <a:t>Talenten of dingen waar je goed in bent, bijv. muzikaliteit</a:t>
            </a:r>
          </a:p>
          <a:p>
            <a:endParaRPr lang="nl-NL" dirty="0"/>
          </a:p>
          <a:p>
            <a:r>
              <a:rPr lang="nl-NL" dirty="0"/>
              <a:t>5.  Zwakke kanten, zoals neiging tot verslaving, grensoverschrijdend gedrag </a:t>
            </a:r>
          </a:p>
          <a:p>
            <a:endParaRPr lang="nl-NL" dirty="0"/>
          </a:p>
          <a:p>
            <a:r>
              <a:rPr lang="nl-NL" dirty="0"/>
              <a:t>6. Hoe je je van binnen over het algemeen voelt, bijv. optimistisch, depri, onrustig of juist kalm</a:t>
            </a:r>
          </a:p>
          <a:p>
            <a:endParaRPr lang="nl-NL" dirty="0"/>
          </a:p>
          <a:p>
            <a:r>
              <a:rPr lang="nl-NL" dirty="0"/>
              <a:t>6.  Gedrag, zoals niet stil kunnen zitten of juist goed kunnen concentreren</a:t>
            </a:r>
          </a:p>
          <a:p>
            <a:pPr marL="342900" indent="-3429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1615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1C2F3B11-5B3A-4BCC-A52B-FCDFB62AA6A5}"/>
              </a:ext>
            </a:extLst>
          </p:cNvPr>
          <p:cNvSpPr txBox="1"/>
          <p:nvPr/>
        </p:nvSpPr>
        <p:spPr>
          <a:xfrm>
            <a:off x="1803400" y="1930400"/>
            <a:ext cx="9850774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Maak een verslagje over de socialisatie in  jouw eigen leven.</a:t>
            </a:r>
          </a:p>
          <a:p>
            <a:r>
              <a:rPr lang="nl-NL" sz="2400" dirty="0"/>
              <a:t>Hierin werk je uit welke mensen in jouw omgeving jou hebben</a:t>
            </a:r>
          </a:p>
          <a:p>
            <a:r>
              <a:rPr lang="nl-NL" sz="2400" dirty="0"/>
              <a:t>gevormd tot wie je nu bent.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Wie hebben er grote invloed gehad in jouw leven tot nu toe?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Wat was hun invloed op wat je belangrijk vindt, hoe je je voelt,</a:t>
            </a:r>
          </a:p>
          <a:p>
            <a:r>
              <a:rPr lang="nl-NL" sz="2400" dirty="0"/>
              <a:t>    wat heb je van hen geleerd/meegekregen?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En wat heb je misschien niet van anderen maar helemaal</a:t>
            </a:r>
          </a:p>
          <a:p>
            <a:r>
              <a:rPr lang="nl-NL" sz="2400" dirty="0"/>
              <a:t>    van jezelf?</a:t>
            </a:r>
          </a:p>
          <a:p>
            <a:endParaRPr lang="nl-NL" sz="2400" dirty="0"/>
          </a:p>
          <a:p>
            <a:endParaRPr lang="nl-NL" sz="2400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27DC89BB-C8B6-4F0A-9C5F-5F88AA34A59C}"/>
              </a:ext>
            </a:extLst>
          </p:cNvPr>
          <p:cNvSpPr/>
          <p:nvPr/>
        </p:nvSpPr>
        <p:spPr>
          <a:xfrm>
            <a:off x="1631879" y="502431"/>
            <a:ext cx="100222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Opdracht voor je levensboek</a:t>
            </a:r>
          </a:p>
        </p:txBody>
      </p:sp>
    </p:spTree>
    <p:extLst>
      <p:ext uri="{BB962C8B-B14F-4D97-AF65-F5344CB8AC3E}">
        <p14:creationId xmlns:p14="http://schemas.microsoft.com/office/powerpoint/2010/main" val="2228573458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424</Words>
  <Application>Microsoft Office PowerPoint</Application>
  <PresentationFormat>Breedbeeld</PresentationFormat>
  <Paragraphs>64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muli</vt:lpstr>
      <vt:lpstr>Wingdings</vt:lpstr>
      <vt:lpstr>Wingdings 3</vt:lpstr>
      <vt:lpstr>Sliert</vt:lpstr>
      <vt:lpstr>Socialisatie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Socialisatie</dc:title>
  <dc:creator>Laura Beeftink</dc:creator>
  <cp:lastModifiedBy>Laura Beeftink</cp:lastModifiedBy>
  <cp:revision>2</cp:revision>
  <dcterms:created xsi:type="dcterms:W3CDTF">2021-09-07T09:51:50Z</dcterms:created>
  <dcterms:modified xsi:type="dcterms:W3CDTF">2021-09-07T09:58:35Z</dcterms:modified>
</cp:coreProperties>
</file>